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derbyshiremol.nhs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5CFC8D7-37EB-43D5-861F-79D372FC0E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7486"/>
            <a:ext cx="12192000" cy="2564904"/>
          </a:xfrm>
          <a:prstGeom prst="rect">
            <a:avLst/>
          </a:prstGeom>
        </p:spPr>
      </p:pic>
      <p:pic>
        <p:nvPicPr>
          <p:cNvPr id="11" name="Picture 10" descr="A picture containing timeline&#10;&#10;Description automatically generated">
            <a:extLst>
              <a:ext uri="{FF2B5EF4-FFF2-40B4-BE49-F238E27FC236}">
                <a16:creationId xmlns:a16="http://schemas.microsoft.com/office/drawing/2014/main" id="{8116EB2D-2597-4A68-9C4B-C70B87C294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6A645-396E-41E8-B814-922FF6E8C902}"/>
              </a:ext>
            </a:extLst>
          </p:cNvPr>
          <p:cNvSpPr txBox="1">
            <a:spLocks/>
          </p:cNvSpPr>
          <p:nvPr/>
        </p:nvSpPr>
        <p:spPr>
          <a:xfrm>
            <a:off x="110455" y="964734"/>
            <a:ext cx="11971090" cy="4077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tabLst>
                <a:tab pos="457200" algn="l"/>
              </a:tabLst>
            </a:pPr>
            <a:r>
              <a:rPr lang="en-GB" sz="19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Christmas ordering</a:t>
            </a:r>
          </a:p>
          <a:p>
            <a:pPr lvl="0" algn="l"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Christmas, New Year and multiple bank holidays are approaching, we expect the Medicine Order Line (MOL) to experience high demand and higher than usual call volume.</a:t>
            </a:r>
          </a:p>
          <a:p>
            <a:pPr lvl="0" algn="l"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help with the increased pressure on both the MOL service and GP practices, if your medication is due during the Christmas period (between 25</a:t>
            </a:r>
            <a:r>
              <a:rPr lang="en-GB" sz="14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December and 5</a:t>
            </a:r>
            <a:r>
              <a:rPr lang="en-GB" sz="14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January), the MOL will accept your medication request </a:t>
            </a:r>
            <a:r>
              <a:rPr lang="en-GB" sz="14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days 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to the due date, as opposed to the usual 7 days (</a:t>
            </a: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example, if medication is due on 25th December, the MOL will accept the request on the 11th December).</a:t>
            </a:r>
          </a:p>
          <a:p>
            <a:pPr lvl="0" algn="l"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Controlled Drugs will be dealt with in the normal way, whereby future dating them to the date due on the clinical system. These will </a:t>
            </a:r>
            <a:r>
              <a:rPr lang="en-GB" sz="14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issued any earlier. If the date due falls on a weekend or bank holiday, then they will be future dated to 2 working days prior to this (allowing for pharmacies to order in any stock needed).</a:t>
            </a:r>
          </a:p>
          <a:p>
            <a:pPr lvl="0" algn="l"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patients are encouraged to order your prescriptions in advance ensuring enough time for the prescriptions to be signed by a GP and processed by the pharmacy.</a:t>
            </a:r>
          </a:p>
          <a:p>
            <a:pPr lvl="0" algn="l"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MOL is one of many ways to order prescriptions. If you have access to the internet or email, you can use the following alternative ordering methods:</a:t>
            </a: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Medicine Order Line ordering form via 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www.derbyshiremol.nhs.uk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Online ordering via the GP clinical system</a:t>
            </a: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NHS app</a:t>
            </a: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Electronic Repeat Dispensing (</a:t>
            </a:r>
            <a:r>
              <a:rPr lang="en-GB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l"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confirm, the MOL will be closed on the following bank holidays - 25</a:t>
            </a:r>
            <a:r>
              <a:rPr lang="en-GB" sz="14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December, 26</a:t>
            </a:r>
            <a:r>
              <a:rPr lang="en-GB" sz="14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December, 1</a:t>
            </a:r>
            <a:r>
              <a:rPr lang="en-GB" sz="14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January.</a:t>
            </a:r>
          </a:p>
          <a:p>
            <a:pPr lvl="0" algn="l"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A1C7A9-2443-474D-B013-34A147DA397A}"/>
              </a:ext>
            </a:extLst>
          </p:cNvPr>
          <p:cNvSpPr txBox="1">
            <a:spLocks/>
          </p:cNvSpPr>
          <p:nvPr/>
        </p:nvSpPr>
        <p:spPr>
          <a:xfrm>
            <a:off x="254466" y="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>
                <a:latin typeface="Arial" pitchFamily="34" charset="0"/>
                <a:cs typeface="Arial" pitchFamily="34" charset="0"/>
              </a:rPr>
              <a:t>Medicine Order Line</a:t>
            </a:r>
          </a:p>
        </p:txBody>
      </p:sp>
    </p:spTree>
    <p:extLst>
      <p:ext uri="{BB962C8B-B14F-4D97-AF65-F5344CB8AC3E}">
        <p14:creationId xmlns:p14="http://schemas.microsoft.com/office/powerpoint/2010/main" val="3470398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299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COUSIN, Rebecca (NHS DERBY AND DERBYSHIRE ICB - 15M)</cp:lastModifiedBy>
  <cp:revision>4</cp:revision>
  <dcterms:created xsi:type="dcterms:W3CDTF">2022-07-06T14:52:02Z</dcterms:created>
  <dcterms:modified xsi:type="dcterms:W3CDTF">2023-11-06T15:12:12Z</dcterms:modified>
</cp:coreProperties>
</file>